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23"/>
  </p:notesMasterIdLst>
  <p:sldIdLst>
    <p:sldId id="420" r:id="rId2"/>
    <p:sldId id="422" r:id="rId3"/>
    <p:sldId id="444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43" r:id="rId13"/>
    <p:sldId id="438" r:id="rId14"/>
    <p:sldId id="425" r:id="rId15"/>
    <p:sldId id="445" r:id="rId16"/>
    <p:sldId id="446" r:id="rId17"/>
    <p:sldId id="439" r:id="rId18"/>
    <p:sldId id="440" r:id="rId19"/>
    <p:sldId id="441" r:id="rId20"/>
    <p:sldId id="447" r:id="rId21"/>
    <p:sldId id="44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D8B"/>
    <a:srgbClr val="3CB5FF"/>
    <a:srgbClr val="0A9DD1"/>
    <a:srgbClr val="1262C9"/>
    <a:srgbClr val="163F90"/>
    <a:srgbClr val="1DA2FF"/>
    <a:srgbClr val="0D4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8" autoAdjust="0"/>
    <p:restoredTop sz="81096" autoAdjust="0"/>
  </p:normalViewPr>
  <p:slideViewPr>
    <p:cSldViewPr snapToGrid="0">
      <p:cViewPr>
        <p:scale>
          <a:sx n="72" d="100"/>
          <a:sy n="72" d="100"/>
        </p:scale>
        <p:origin x="231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69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9" d="100"/>
        <a:sy n="69" d="100"/>
      </p:scale>
      <p:origin x="0" y="-22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1F328FE-1C06-43BD-BDD2-346602C01CBF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4391541-7323-7B4B-B7B7-8EBE5DD84298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E667708-AEF2-E14B-8C67-F7085ADB91D1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35FD056-7DC0-AF47-BF37-D38650647A83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54A6BA4-F4E3-7F48-A820-83F5D2054EBA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C2A8C76-D5CF-5B4C-8D66-086CBD3C2524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3384D13B-7002-0B47-B30C-6FA01F105A01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12D2608-5403-DA42-A097-491A2547A375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1B441A7-0AAA-AC4C-9EE8-205807451F8A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80AA932-C8C9-4B9E-821C-31551FE6BEB0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E5D0C1E-C55F-4434-9DF5-54099079FC04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1F328FE-1C06-43BD-BDD2-346602C01CBF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43B5CE1-EE7F-C547-9E46-1782467D5CBA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C69CAD0-02E2-D143-A7BC-13EB4EFD0D04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10BE0D1-7E3E-934D-8A6F-7ACAD754D8D1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04C4227-4886-3B4F-AF13-9068FFCD9C2C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CA63465-3725-F542-BCF4-6BB22A59748D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4CAAC8B8-FC0D-A447-8137-31B864454DB4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0552D26-36A4-064A-A6A5-4BFCD0D8B28D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B1C4959-A089-8543-8C04-B5B1F996F348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EED2E0A-ECFA-5145-BCDD-F789CF1CCCF0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E82C4F9-3C09-C343-92EF-7F80C59DC269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9C689415-D3F1-4E44-BC1B-90FD8B370107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2DA822E7-09C9-B641-B24C-6670139B7CD6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DBDDE64-EBCD-E846-9BB6-E648BF85C20E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875CB88-1D3A-8B49-BDEC-9F62201893E5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5FF7DB1-6401-C84F-B3A6-F1C5A648547F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190FA65-168E-FC41-8B24-FF935F613AD7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ACBF69-9EE4-4562-A937-98AB16F47E98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BC128127-D8C1-4871-8BF7-7912170D8D36}" type="pres">
      <dgm:prSet presAssocID="{C1ACBF69-9EE4-4562-A937-98AB16F47E98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3480DF7-B215-8C43-BB4F-23E73435632E}" type="presOf" srcId="{C1ACBF69-9EE4-4562-A937-98AB16F47E98}" destId="{BC128127-D8C1-4871-8BF7-7912170D8D3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74B8D-2094-4A44-98C4-DFB96FE8816B}" type="datetimeFigureOut">
              <a:rPr lang="es-ES" smtClean="0"/>
              <a:t>28/8/18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EBAEC-7C62-DB45-93C4-782DC5D7968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97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559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28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721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061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7936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587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903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59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935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2874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551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4" Type="http://schemas.openxmlformats.org/officeDocument/2006/relationships/diagramLayout" Target="../diagrams/layout15.xml"/><Relationship Id="rId5" Type="http://schemas.openxmlformats.org/officeDocument/2006/relationships/diagramQuickStyle" Target="../diagrams/quickStyle15.xml"/><Relationship Id="rId6" Type="http://schemas.openxmlformats.org/officeDocument/2006/relationships/diagramColors" Target="../diagrams/colors15.xml"/><Relationship Id="rId7" Type="http://schemas.microsoft.com/office/2007/relationships/diagramDrawing" Target="../diagrams/drawing15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7.xml"/><Relationship Id="rId12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6.xml"/><Relationship Id="rId4" Type="http://schemas.openxmlformats.org/officeDocument/2006/relationships/diagramLayout" Target="../diagrams/layout16.xml"/><Relationship Id="rId5" Type="http://schemas.openxmlformats.org/officeDocument/2006/relationships/diagramQuickStyle" Target="../diagrams/quickStyle16.xml"/><Relationship Id="rId6" Type="http://schemas.openxmlformats.org/officeDocument/2006/relationships/diagramColors" Target="../diagrams/colors16.xml"/><Relationship Id="rId7" Type="http://schemas.microsoft.com/office/2007/relationships/diagramDrawing" Target="../diagrams/drawing16.xml"/><Relationship Id="rId8" Type="http://schemas.openxmlformats.org/officeDocument/2006/relationships/diagramData" Target="../diagrams/data17.xml"/><Relationship Id="rId9" Type="http://schemas.openxmlformats.org/officeDocument/2006/relationships/diagramLayout" Target="../diagrams/layout17.xml"/><Relationship Id="rId10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9.xml"/><Relationship Id="rId12" Type="http://schemas.microsoft.com/office/2007/relationships/diagramDrawing" Target="../diagrams/drawing1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8.xml"/><Relationship Id="rId4" Type="http://schemas.openxmlformats.org/officeDocument/2006/relationships/diagramLayout" Target="../diagrams/layout18.xml"/><Relationship Id="rId5" Type="http://schemas.openxmlformats.org/officeDocument/2006/relationships/diagramQuickStyle" Target="../diagrams/quickStyle18.xml"/><Relationship Id="rId6" Type="http://schemas.openxmlformats.org/officeDocument/2006/relationships/diagramColors" Target="../diagrams/colors18.xml"/><Relationship Id="rId7" Type="http://schemas.microsoft.com/office/2007/relationships/diagramDrawing" Target="../diagrams/drawing18.xml"/><Relationship Id="rId8" Type="http://schemas.openxmlformats.org/officeDocument/2006/relationships/diagramData" Target="../diagrams/data19.xml"/><Relationship Id="rId9" Type="http://schemas.openxmlformats.org/officeDocument/2006/relationships/diagramLayout" Target="../diagrams/layout19.xml"/><Relationship Id="rId10" Type="http://schemas.openxmlformats.org/officeDocument/2006/relationships/diagramQuickStyle" Target="../diagrams/quickStyle19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1.xml"/><Relationship Id="rId12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20.xml"/><Relationship Id="rId4" Type="http://schemas.openxmlformats.org/officeDocument/2006/relationships/diagramLayout" Target="../diagrams/layout20.xml"/><Relationship Id="rId5" Type="http://schemas.openxmlformats.org/officeDocument/2006/relationships/diagramQuickStyle" Target="../diagrams/quickStyle20.xml"/><Relationship Id="rId6" Type="http://schemas.openxmlformats.org/officeDocument/2006/relationships/diagramColors" Target="../diagrams/colors20.xml"/><Relationship Id="rId7" Type="http://schemas.microsoft.com/office/2007/relationships/diagramDrawing" Target="../diagrams/drawing20.xml"/><Relationship Id="rId8" Type="http://schemas.openxmlformats.org/officeDocument/2006/relationships/diagramData" Target="../diagrams/data21.xml"/><Relationship Id="rId9" Type="http://schemas.openxmlformats.org/officeDocument/2006/relationships/diagramLayout" Target="../diagrams/layout21.xml"/><Relationship Id="rId10" Type="http://schemas.openxmlformats.org/officeDocument/2006/relationships/diagramQuickStyle" Target="../diagrams/quickStyle21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3.xml"/><Relationship Id="rId12" Type="http://schemas.microsoft.com/office/2007/relationships/diagramDrawing" Target="../diagrams/drawing2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22.xml"/><Relationship Id="rId4" Type="http://schemas.openxmlformats.org/officeDocument/2006/relationships/diagramLayout" Target="../diagrams/layout22.xml"/><Relationship Id="rId5" Type="http://schemas.openxmlformats.org/officeDocument/2006/relationships/diagramQuickStyle" Target="../diagrams/quickStyle22.xml"/><Relationship Id="rId6" Type="http://schemas.openxmlformats.org/officeDocument/2006/relationships/diagramColors" Target="../diagrams/colors22.xml"/><Relationship Id="rId7" Type="http://schemas.microsoft.com/office/2007/relationships/diagramDrawing" Target="../diagrams/drawing22.xml"/><Relationship Id="rId8" Type="http://schemas.openxmlformats.org/officeDocument/2006/relationships/diagramData" Target="../diagrams/data23.xml"/><Relationship Id="rId9" Type="http://schemas.openxmlformats.org/officeDocument/2006/relationships/diagramLayout" Target="../diagrams/layout23.xml"/><Relationship Id="rId10" Type="http://schemas.openxmlformats.org/officeDocument/2006/relationships/diagramQuickStyle" Target="../diagrams/quickStyle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5.xml"/><Relationship Id="rId12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24.xml"/><Relationship Id="rId4" Type="http://schemas.openxmlformats.org/officeDocument/2006/relationships/diagramLayout" Target="../diagrams/layout24.xml"/><Relationship Id="rId5" Type="http://schemas.openxmlformats.org/officeDocument/2006/relationships/diagramQuickStyle" Target="../diagrams/quickStyle24.xml"/><Relationship Id="rId6" Type="http://schemas.openxmlformats.org/officeDocument/2006/relationships/diagramColors" Target="../diagrams/colors24.xml"/><Relationship Id="rId7" Type="http://schemas.microsoft.com/office/2007/relationships/diagramDrawing" Target="../diagrams/drawing24.xml"/><Relationship Id="rId8" Type="http://schemas.openxmlformats.org/officeDocument/2006/relationships/diagramData" Target="../diagrams/data25.xml"/><Relationship Id="rId9" Type="http://schemas.openxmlformats.org/officeDocument/2006/relationships/diagramLayout" Target="../diagrams/layout25.xml"/><Relationship Id="rId10" Type="http://schemas.openxmlformats.org/officeDocument/2006/relationships/diagramQuickStyle" Target="../diagrams/quickStyle25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7.xml"/><Relationship Id="rId12" Type="http://schemas.microsoft.com/office/2007/relationships/diagramDrawing" Target="../diagrams/drawing2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26.xml"/><Relationship Id="rId4" Type="http://schemas.openxmlformats.org/officeDocument/2006/relationships/diagramLayout" Target="../diagrams/layout26.xml"/><Relationship Id="rId5" Type="http://schemas.openxmlformats.org/officeDocument/2006/relationships/diagramQuickStyle" Target="../diagrams/quickStyle26.xml"/><Relationship Id="rId6" Type="http://schemas.openxmlformats.org/officeDocument/2006/relationships/diagramColors" Target="../diagrams/colors26.xml"/><Relationship Id="rId7" Type="http://schemas.microsoft.com/office/2007/relationships/diagramDrawing" Target="../diagrams/drawing26.xml"/><Relationship Id="rId8" Type="http://schemas.openxmlformats.org/officeDocument/2006/relationships/diagramData" Target="../diagrams/data27.xml"/><Relationship Id="rId9" Type="http://schemas.openxmlformats.org/officeDocument/2006/relationships/diagramLayout" Target="../diagrams/layout27.xml"/><Relationship Id="rId10" Type="http://schemas.openxmlformats.org/officeDocument/2006/relationships/diagramQuickStyle" Target="../diagrams/quickStyle27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9.xml"/><Relationship Id="rId12" Type="http://schemas.microsoft.com/office/2007/relationships/diagramDrawing" Target="../diagrams/drawing2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28.xml"/><Relationship Id="rId4" Type="http://schemas.openxmlformats.org/officeDocument/2006/relationships/diagramLayout" Target="../diagrams/layout28.xml"/><Relationship Id="rId5" Type="http://schemas.openxmlformats.org/officeDocument/2006/relationships/diagramQuickStyle" Target="../diagrams/quickStyle28.xml"/><Relationship Id="rId6" Type="http://schemas.openxmlformats.org/officeDocument/2006/relationships/diagramColors" Target="../diagrams/colors28.xml"/><Relationship Id="rId7" Type="http://schemas.microsoft.com/office/2007/relationships/diagramDrawing" Target="../diagrams/drawing28.xml"/><Relationship Id="rId8" Type="http://schemas.openxmlformats.org/officeDocument/2006/relationships/diagramData" Target="../diagrams/data29.xml"/><Relationship Id="rId9" Type="http://schemas.openxmlformats.org/officeDocument/2006/relationships/diagramLayout" Target="../diagrams/layout29.xml"/><Relationship Id="rId10" Type="http://schemas.openxmlformats.org/officeDocument/2006/relationships/diagramQuickStyle" Target="../diagrams/quickStyle29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8.xml"/><Relationship Id="rId12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diagramData" Target="../diagrams/data8.xml"/><Relationship Id="rId9" Type="http://schemas.openxmlformats.org/officeDocument/2006/relationships/diagramLayout" Target="../diagrams/layout8.xml"/><Relationship Id="rId10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0.xml"/><Relationship Id="rId12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8" Type="http://schemas.openxmlformats.org/officeDocument/2006/relationships/diagramData" Target="../diagrams/data10.xml"/><Relationship Id="rId9" Type="http://schemas.openxmlformats.org/officeDocument/2006/relationships/diagramLayout" Target="../diagrams/layout10.xml"/><Relationship Id="rId10" Type="http://schemas.openxmlformats.org/officeDocument/2006/relationships/diagramQuickStyle" Target="../diagrams/quickStyle10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12.xml"/><Relationship Id="rId10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4.xml"/><Relationship Id="rId12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diagramData" Target="../diagrams/data13.xml"/><Relationship Id="rId4" Type="http://schemas.openxmlformats.org/officeDocument/2006/relationships/diagramLayout" Target="../diagrams/layout13.xml"/><Relationship Id="rId5" Type="http://schemas.openxmlformats.org/officeDocument/2006/relationships/diagramQuickStyle" Target="../diagrams/quickStyle13.xml"/><Relationship Id="rId6" Type="http://schemas.openxmlformats.org/officeDocument/2006/relationships/diagramColors" Target="../diagrams/colors13.xml"/><Relationship Id="rId7" Type="http://schemas.microsoft.com/office/2007/relationships/diagramDrawing" Target="../diagrams/drawing13.xml"/><Relationship Id="rId8" Type="http://schemas.openxmlformats.org/officeDocument/2006/relationships/diagramData" Target="../diagrams/data14.xml"/><Relationship Id="rId9" Type="http://schemas.openxmlformats.org/officeDocument/2006/relationships/diagramLayout" Target="../diagrams/layout14.xml"/><Relationship Id="rId10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49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914" y="5937254"/>
            <a:ext cx="2426335" cy="82423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24753" y="5647765"/>
            <a:ext cx="10707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Ana María Yévenes</a:t>
            </a:r>
          </a:p>
          <a:p>
            <a:pPr algn="ctr"/>
            <a:r>
              <a:rPr lang="es-CL" sz="2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Directora Escuela Ciencias de la Familia</a:t>
            </a:r>
          </a:p>
          <a:p>
            <a:pPr algn="ctr"/>
            <a:endParaRPr lang="es-CL" sz="36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765176" y="2366682"/>
            <a:ext cx="80569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400" dirty="0" smtClean="0">
                <a:solidFill>
                  <a:schemeClr val="bg1"/>
                </a:solidFill>
              </a:rPr>
              <a:t>CRISIS DE LA IGLESIA Y NUESTRA MISIÓN COMO CATÓLICOS</a:t>
            </a:r>
            <a:endParaRPr lang="es-ES_tradn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6.- Signos para salir de la doble vida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sp>
        <p:nvSpPr>
          <p:cNvPr id="10" name="4 Rectángulo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Verdad sin adornos ni justificaciones. </a:t>
            </a:r>
          </a:p>
          <a:p>
            <a:r>
              <a:rPr lang="es-ES_tradnl" sz="3200" dirty="0" smtClean="0"/>
              <a:t>Perdón en primera persona. </a:t>
            </a:r>
          </a:p>
          <a:p>
            <a:r>
              <a:rPr lang="es-ES_tradnl" sz="3200" dirty="0" smtClean="0"/>
              <a:t>La medida de mis actos no soy yo sino el Evangelio.</a:t>
            </a:r>
          </a:p>
          <a:p>
            <a:r>
              <a:rPr lang="es-ES_tradnl" sz="3200" dirty="0" smtClean="0"/>
              <a:t>Contrición.</a:t>
            </a:r>
          </a:p>
          <a:p>
            <a:r>
              <a:rPr lang="es-ES_tradnl" sz="3200" dirty="0" smtClean="0"/>
              <a:t>Ansia de reparar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4524315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 smtClean="0"/>
              <a:t>V/S</a:t>
            </a:r>
          </a:p>
          <a:p>
            <a:r>
              <a:rPr lang="es-ES_tradnl" dirty="0" smtClean="0"/>
              <a:t>Falta de sensibilidad y empatía.</a:t>
            </a:r>
          </a:p>
          <a:p>
            <a:r>
              <a:rPr lang="es-ES_tradnl" dirty="0" smtClean="0"/>
              <a:t>Orgullo.</a:t>
            </a:r>
          </a:p>
          <a:p>
            <a:r>
              <a:rPr lang="es-ES_tradnl" dirty="0" smtClean="0"/>
              <a:t>Protección al buen nombre</a:t>
            </a:r>
          </a:p>
          <a:p>
            <a:r>
              <a:rPr lang="es-ES_tradnl" dirty="0" smtClean="0"/>
              <a:t>Atrincheramiento</a:t>
            </a:r>
          </a:p>
          <a:p>
            <a:r>
              <a:rPr lang="es-ES_tradnl" dirty="0" smtClean="0"/>
              <a:t>Control de daños</a:t>
            </a:r>
          </a:p>
          <a:p>
            <a:r>
              <a:rPr lang="es-ES_tradnl" dirty="0" smtClean="0"/>
              <a:t>Falta de coraje</a:t>
            </a:r>
            <a:r>
              <a:rPr lang="is-IS" dirty="0" smtClean="0"/>
              <a:t>… Quo vadis...</a:t>
            </a:r>
            <a:endParaRPr lang="es-ES_tradnl" dirty="0"/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838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6.- Iglesia ensimismada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Ausente de los espacios dónde se construye la cultura hoy (tema mujer).</a:t>
            </a:r>
          </a:p>
          <a:p>
            <a:endParaRPr lang="es-ES_tradnl" sz="3200" dirty="0"/>
          </a:p>
          <a:p>
            <a:r>
              <a:rPr lang="es-ES_tradnl" sz="3200" dirty="0" smtClean="0"/>
              <a:t>Pérdida de sintonía cultural (inculturación)--- irrelevancia.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Pérdida de Dios (la fortaleza, el entendimiento, </a:t>
            </a:r>
            <a:r>
              <a:rPr lang="es-ES_tradnl" sz="3200" b="1" dirty="0" smtClean="0"/>
              <a:t>la verdad no está ni en los santos ni en los pecadores, sino en Dios</a:t>
            </a:r>
            <a:r>
              <a:rPr lang="es-ES_tradnl" sz="3200" dirty="0" smtClean="0"/>
              <a:t>. “Tejado de vidrio”-inacción. Espina de San Pablo).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261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7.- Psicología de la elite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2400" dirty="0" smtClean="0"/>
              <a:t>Poseedores de la verdad. </a:t>
            </a:r>
          </a:p>
          <a:p>
            <a:endParaRPr lang="es-ES_tradnl" sz="2400" dirty="0"/>
          </a:p>
          <a:p>
            <a:r>
              <a:rPr lang="es-ES_tradnl" sz="2400" dirty="0" smtClean="0"/>
              <a:t>Dios deja de ser la medida de nuestros actos y nuestro horizonte (buen nombre/ protección).</a:t>
            </a:r>
            <a:endParaRPr lang="es-ES_tradnl" sz="2400" dirty="0"/>
          </a:p>
          <a:p>
            <a:endParaRPr lang="es-ES_tradnl" sz="2400" dirty="0" smtClean="0"/>
          </a:p>
          <a:p>
            <a:r>
              <a:rPr lang="es-ES_tradnl" sz="2400" dirty="0" smtClean="0"/>
              <a:t>Nos volvemos dóciles y funcionales al sistema. No hemos sido proféticos para humanizar y autocríticos para convertirnos. Tema del “nosotros” y la confianza.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7696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8.- ¿Es suficiente cambiar obispos</a:t>
            </a:r>
            <a:r>
              <a:rPr lang="es-CL" sz="36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? NO</a:t>
            </a:r>
            <a:endParaRPr lang="es-CL" sz="3600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6871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2400" dirty="0" smtClean="0"/>
              <a:t>Verdad (dolor y daño que no prescribe), justicia, misericordia, perdón.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Tema mujer --- transmisión cultura. Matrícula colegios.</a:t>
            </a:r>
          </a:p>
          <a:p>
            <a:endParaRPr lang="es-ES_tradnl" sz="2400" dirty="0"/>
          </a:p>
          <a:p>
            <a:r>
              <a:rPr lang="es-ES_tradnl" sz="2400" dirty="0" smtClean="0"/>
              <a:t>Coherencia v/s mundanidad.</a:t>
            </a:r>
          </a:p>
          <a:p>
            <a:endParaRPr lang="es-ES_tradnl" sz="2400" dirty="0"/>
          </a:p>
          <a:p>
            <a:r>
              <a:rPr lang="es-ES_tradnl" sz="2400" dirty="0" smtClean="0"/>
              <a:t>Clave: los colegios, comunidades de vida – experiencia de esta comunidad. </a:t>
            </a:r>
          </a:p>
        </p:txBody>
      </p:sp>
    </p:spTree>
    <p:extLst>
      <p:ext uri="{BB962C8B-B14F-4D97-AF65-F5344CB8AC3E}">
        <p14:creationId xmlns:p14="http://schemas.microsoft.com/office/powerpoint/2010/main" val="6818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914" y="613003"/>
            <a:ext cx="10972800" cy="5073453"/>
          </a:xfrm>
        </p:spPr>
        <p:txBody>
          <a:bodyPr>
            <a:normAutofit/>
          </a:bodyPr>
          <a:lstStyle/>
          <a:p>
            <a:pPr algn="l"/>
            <a:r>
              <a:rPr lang="es-CL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838200" y="1714278"/>
            <a:ext cx="9148525" cy="3509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14000"/>
              </a:lnSpc>
            </a:pPr>
            <a:endParaRPr lang="es-CL" sz="1600" dirty="0">
              <a:solidFill>
                <a:schemeClr val="accent1">
                  <a:lumMod val="50000"/>
                </a:schemeClr>
              </a:solidFill>
              <a:latin typeface="Myriad Pro" panose="020B0503030403020204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9620945" y="5686457"/>
            <a:ext cx="2571055" cy="1157055"/>
          </a:xfrm>
        </p:spPr>
        <p:txBody>
          <a:bodyPr/>
          <a:lstStyle/>
          <a:p>
            <a:r>
              <a:rPr lang="es-CL" sz="4000" dirty="0"/>
              <a:t>3</a:t>
            </a: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38200" y="806824"/>
            <a:ext cx="101611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¿Cuánto tiempo?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Mayores riesgos son: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_tradnl" sz="3200" dirty="0"/>
              <a:t>Q</a:t>
            </a:r>
            <a:r>
              <a:rPr lang="es-ES_tradnl" sz="3200" dirty="0" smtClean="0"/>
              <a:t>uerer dar vuelta la página. </a:t>
            </a:r>
            <a:endParaRPr lang="es-ES_tradnl" sz="3200" dirty="0"/>
          </a:p>
          <a:p>
            <a:pPr marL="571500" indent="-571500">
              <a:buFont typeface="Arial" pitchFamily="34" charset="0"/>
              <a:buChar char="•"/>
            </a:pPr>
            <a:r>
              <a:rPr lang="es-ES_tradnl" sz="3200" dirty="0" smtClean="0"/>
              <a:t>Perder la capacidad de asombro.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ES_tradnl" sz="3200" dirty="0" smtClean="0"/>
              <a:t>La desesperanza. </a:t>
            </a:r>
          </a:p>
          <a:p>
            <a:pPr marL="571500" indent="-571500">
              <a:buFont typeface="Arial" pitchFamily="34" charset="0"/>
              <a:buChar char="•"/>
            </a:pPr>
            <a:endParaRPr lang="es-ES_tradnl" sz="3200" dirty="0"/>
          </a:p>
          <a:p>
            <a:r>
              <a:rPr lang="es-ES_tradnl" sz="3200" dirty="0" smtClean="0"/>
              <a:t>El mayor riesgo es no movilizarnos porque es condenar a nuestros hijos/nietos a no contar con una Iglesia  que les brinde una experiencia de encuentro con Jesús.</a:t>
            </a:r>
            <a:endParaRPr lang="es-ES_tradnl" sz="4400" dirty="0" smtClean="0"/>
          </a:p>
        </p:txBody>
      </p:sp>
    </p:spTree>
    <p:extLst>
      <p:ext uri="{BB962C8B-B14F-4D97-AF65-F5344CB8AC3E}">
        <p14:creationId xmlns:p14="http://schemas.microsoft.com/office/powerpoint/2010/main" val="129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Conversión -revitalización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57" y="1417639"/>
            <a:ext cx="6718853" cy="5039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2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Revitalización es conversión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_tradnl" dirty="0" smtClean="0"/>
          </a:p>
          <a:p>
            <a:r>
              <a:rPr lang="es-ES_tradnl" dirty="0" smtClean="0"/>
              <a:t>Ayuno</a:t>
            </a:r>
          </a:p>
          <a:p>
            <a:endParaRPr lang="es-ES_tradnl" dirty="0" smtClean="0"/>
          </a:p>
          <a:p>
            <a:r>
              <a:rPr lang="es-ES_tradnl" dirty="0" smtClean="0"/>
              <a:t>Penitencia</a:t>
            </a:r>
          </a:p>
          <a:p>
            <a:endParaRPr lang="es-ES_tradnl" dirty="0" smtClean="0"/>
          </a:p>
          <a:p>
            <a:r>
              <a:rPr lang="es-ES_tradnl" dirty="0" smtClean="0"/>
              <a:t>Oración</a:t>
            </a:r>
          </a:p>
          <a:p>
            <a:endParaRPr lang="es-ES_tradnl" dirty="0"/>
          </a:p>
          <a:p>
            <a:r>
              <a:rPr lang="es-ES_tradnl" dirty="0" smtClean="0"/>
              <a:t>¿Qué significa eso hoy?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7072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Carta del Papa a los fieles</a:t>
            </a:r>
            <a:endParaRPr lang="es-CL" sz="3600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3036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Mayoría de edad/unción del laicado.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“Transformación eclesial que nos transforme a todos”.</a:t>
            </a:r>
          </a:p>
          <a:p>
            <a:endParaRPr lang="es-ES_tradnl" sz="3200" dirty="0" smtClean="0"/>
          </a:p>
          <a:p>
            <a:r>
              <a:rPr lang="es-ES_tradnl" sz="3200" dirty="0" smtClean="0"/>
              <a:t>No rehuir el conflicto.</a:t>
            </a:r>
          </a:p>
          <a:p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1601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Cultura del cuidado y protección.</a:t>
            </a:r>
            <a:endParaRPr lang="es-CL" sz="3600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6379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“El nunca más a la cultura del abuso, así como al sistema de encubrimiento que le permite perpetuarse, exige trabajar entre todos para generar una </a:t>
            </a:r>
            <a:r>
              <a:rPr lang="es-ES_tradnl" sz="3200" b="1" dirty="0" smtClean="0"/>
              <a:t>cultura del cuidado</a:t>
            </a:r>
            <a:r>
              <a:rPr lang="es-ES_tradnl" sz="3200" dirty="0" smtClean="0"/>
              <a:t> que </a:t>
            </a:r>
            <a:r>
              <a:rPr lang="es-ES_tradnl" sz="3200" b="1" dirty="0" smtClean="0"/>
              <a:t>impregne nuestras formas de relacionarnos, de rezar, de pensar, de vivir la autoridad: nuestras costumbres y lenguajes y nuestra relación con el poder y el dinero</a:t>
            </a:r>
            <a:r>
              <a:rPr lang="es-ES_tradnl" sz="3200" dirty="0" smtClean="0"/>
              <a:t>” (p.5)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4461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sz="3600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Cultura del cuidado y protección.</a:t>
            </a:r>
            <a:endParaRPr lang="es-CL" sz="3600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087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2400" dirty="0" smtClean="0"/>
              <a:t>Promover una fe madura. </a:t>
            </a:r>
          </a:p>
          <a:p>
            <a:endParaRPr lang="es-ES_tradnl" sz="2400" dirty="0"/>
          </a:p>
          <a:p>
            <a:r>
              <a:rPr lang="es-ES_tradnl" sz="2400" dirty="0" smtClean="0"/>
              <a:t>”Seremos fecundos en la medida que potenciemos comunidades abiertas desde su interior y así se liberen de pensamientos cerrados y autorreferenciales</a:t>
            </a:r>
            <a:r>
              <a:rPr lang="is-IS" sz="2400" dirty="0" smtClean="0"/>
              <a:t>…” (p.6)</a:t>
            </a:r>
          </a:p>
          <a:p>
            <a:endParaRPr lang="is-IS" sz="2400" dirty="0"/>
          </a:p>
          <a:p>
            <a:r>
              <a:rPr lang="is-IS" sz="2400" dirty="0" smtClean="0"/>
              <a:t>“Una Iglesia con llagas no se pone en el centro, no se cree perfecta, no busca encubrir y disimular su mal, sino que </a:t>
            </a:r>
            <a:r>
              <a:rPr lang="is-IS" sz="2400" b="1" dirty="0" smtClean="0"/>
              <a:t>pone allí al único que puede sanar las heridas y tiene un nombre: Jesucristo</a:t>
            </a:r>
            <a:r>
              <a:rPr lang="is-IS" sz="2400" dirty="0" smtClean="0"/>
              <a:t>.”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386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Complejidades:</a:t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6256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sz="2800" dirty="0" smtClean="0"/>
              <a:t>Fotografía a tren en movimiento (propuesta de lectura).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Fe = sentido.  Iglesia= mediadora. 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Riesgo de perder el foco. (¿Quién informó erradamente al Papa?)</a:t>
            </a:r>
          </a:p>
          <a:p>
            <a:endParaRPr lang="es-ES_tradnl" sz="2800" dirty="0" smtClean="0"/>
          </a:p>
          <a:p>
            <a:r>
              <a:rPr lang="es-ES_tradnl" sz="2800" dirty="0" smtClean="0"/>
              <a:t>Mirar el dedo y no el bosque.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0838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Ustedes</a:t>
            </a:r>
            <a:r>
              <a:rPr lang="is-IS" dirty="0" smtClean="0"/>
              <a:t>…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_tradnl" dirty="0" smtClean="0"/>
          </a:p>
          <a:p>
            <a:r>
              <a:rPr lang="es-ES_tradnl" dirty="0" smtClean="0"/>
              <a:t>Permanecieron a pesar del golpe. </a:t>
            </a:r>
          </a:p>
          <a:p>
            <a:endParaRPr lang="es-ES_tradnl" dirty="0" smtClean="0"/>
          </a:p>
          <a:p>
            <a:r>
              <a:rPr lang="es-ES_tradnl" dirty="0" smtClean="0"/>
              <a:t>Buscan</a:t>
            </a:r>
            <a:r>
              <a:rPr lang="is-IS" dirty="0" smtClean="0"/>
              <a:t>… por eso están aquí.</a:t>
            </a:r>
          </a:p>
          <a:p>
            <a:endParaRPr lang="is-IS" dirty="0"/>
          </a:p>
          <a:p>
            <a:r>
              <a:rPr lang="is-IS" dirty="0" smtClean="0"/>
              <a:t>Pueden darle sentido y hacer fecundo vuestro  dolor. </a:t>
            </a:r>
          </a:p>
          <a:p>
            <a:endParaRPr lang="is-IS" dirty="0"/>
          </a:p>
          <a:p>
            <a:r>
              <a:rPr lang="is-IS" dirty="0" smtClean="0"/>
              <a:t>Ustedes nunca perdieron la esperanza. 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562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Evangelio de San Juan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“Jesús preguntó entonces a los Doce: ¿también ustedes quieren irse? Simón Pedro le respondió: Señor, ¿a quién iremos? Tú tienes palabras de Vida eterna. Nosotros hemos creído </a:t>
            </a:r>
            <a:r>
              <a:rPr lang="es-ES_tradnl" smtClean="0"/>
              <a:t>y sabemos que eres Santo de Dios.” 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8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Magnitud= ¿crisis? ¡Crisis</a:t>
            </a:r>
            <a:r>
              <a:rPr lang="es-ES_tradnl" dirty="0" smtClean="0"/>
              <a:t>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Extendida/ sistémica. </a:t>
            </a:r>
          </a:p>
          <a:p>
            <a:r>
              <a:rPr lang="es-ES" dirty="0" smtClean="0"/>
              <a:t>Estructural/ anquilosamiento. </a:t>
            </a:r>
          </a:p>
          <a:p>
            <a:r>
              <a:rPr lang="es-ES" dirty="0" smtClean="0"/>
              <a:t>Diagnóstico tardío/ aún sin adecuado consenso.</a:t>
            </a:r>
          </a:p>
          <a:p>
            <a:r>
              <a:rPr lang="es-ES" dirty="0" smtClean="0"/>
              <a:t>El Papa agotó adjetivos. </a:t>
            </a:r>
          </a:p>
        </p:txBody>
      </p:sp>
    </p:spTree>
    <p:extLst>
      <p:ext uri="{BB962C8B-B14F-4D97-AF65-F5344CB8AC3E}">
        <p14:creationId xmlns:p14="http://schemas.microsoft.com/office/powerpoint/2010/main" val="345150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1.- Paternidad</a:t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948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dirty="0" smtClean="0"/>
              <a:t>¿Paternidad sobrenatural v/s paternidad común?</a:t>
            </a:r>
          </a:p>
          <a:p>
            <a:endParaRPr lang="es-ES_tradnl" dirty="0" smtClean="0"/>
          </a:p>
          <a:p>
            <a:r>
              <a:rPr lang="es-ES_tradnl" dirty="0" smtClean="0"/>
              <a:t>Desequilibrio en el bien a resguardar. No son “bienes” equivalentes el buen nombre versus la seguridad e integridad de las personas.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097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2.- ¿Qué paternidad?</a:t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008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dirty="0" smtClean="0"/>
              <a:t>No conoce al hijo.</a:t>
            </a:r>
          </a:p>
          <a:p>
            <a:endParaRPr lang="es-ES_tradnl" dirty="0" smtClean="0"/>
          </a:p>
          <a:p>
            <a:r>
              <a:rPr lang="es-ES_tradnl" dirty="0" smtClean="0"/>
              <a:t>No acompaña.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No genera comunidad de crecimiento.</a:t>
            </a:r>
          </a:p>
        </p:txBody>
      </p:sp>
    </p:spTree>
    <p:extLst>
      <p:ext uri="{BB962C8B-B14F-4D97-AF65-F5344CB8AC3E}">
        <p14:creationId xmlns:p14="http://schemas.microsoft.com/office/powerpoint/2010/main" val="546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2.- ¿Qué paternidad?</a:t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934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sz="2000" b="1" dirty="0" smtClean="0"/>
              <a:t>No fortalece/ no impulsa a madurar (acciones tienen consecuencias/conciencia adulta).</a:t>
            </a:r>
          </a:p>
          <a:p>
            <a:pPr marL="0" indent="0">
              <a:buNone/>
            </a:pPr>
            <a:endParaRPr lang="es-ES_tradnl" sz="2000" dirty="0" smtClean="0"/>
          </a:p>
          <a:p>
            <a:pPr marL="0" indent="0">
              <a:buNone/>
            </a:pPr>
            <a:r>
              <a:rPr lang="es-ES_tradnl" sz="2000" dirty="0" smtClean="0"/>
              <a:t>*Sexualidad infantilizada – perversión (caldo de cultivo de los abusos: infantilización). </a:t>
            </a:r>
          </a:p>
          <a:p>
            <a:pPr marL="0" indent="0">
              <a:buNone/>
            </a:pPr>
            <a:endParaRPr lang="es-ES_tradnl" sz="2000" dirty="0" smtClean="0"/>
          </a:p>
          <a:p>
            <a:pPr marL="0" indent="0">
              <a:buNone/>
            </a:pPr>
            <a:r>
              <a:rPr lang="es-ES_tradnl" sz="2000" dirty="0" smtClean="0"/>
              <a:t>*Uso sano de los bienes propios y de la Iglesia</a:t>
            </a:r>
          </a:p>
          <a:p>
            <a:pPr marL="0" indent="0">
              <a:buNone/>
            </a:pPr>
            <a:endParaRPr lang="es-ES_tradnl" sz="2000" dirty="0" smtClean="0"/>
          </a:p>
          <a:p>
            <a:pPr marL="0" indent="0">
              <a:buNone/>
            </a:pPr>
            <a:r>
              <a:rPr lang="es-ES_tradnl" sz="2000" dirty="0" smtClean="0"/>
              <a:t>*Vida espiritual adulta (cámaras v/s Santísimo)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sz="2000" dirty="0" smtClean="0"/>
              <a:t>Negligencia pastoral y humana.</a:t>
            </a:r>
          </a:p>
          <a:p>
            <a:endParaRPr lang="es-ES_tradnl" sz="2000" dirty="0"/>
          </a:p>
          <a:p>
            <a:r>
              <a:rPr lang="es-ES_tradnl" sz="2000" dirty="0" smtClean="0"/>
              <a:t>¿Cuántas vocaciones han huido de ambientes insanos?</a:t>
            </a:r>
          </a:p>
        </p:txBody>
      </p:sp>
    </p:spTree>
    <p:extLst>
      <p:ext uri="{BB962C8B-B14F-4D97-AF65-F5344CB8AC3E}">
        <p14:creationId xmlns:p14="http://schemas.microsoft.com/office/powerpoint/2010/main" val="11060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3.- Sacerdote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429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4000" dirty="0" smtClean="0"/>
          </a:p>
          <a:p>
            <a:r>
              <a:rPr lang="es-ES_tradnl" sz="4000" dirty="0" smtClean="0"/>
              <a:t>Testigo privilegiado de Cristo resucitado.</a:t>
            </a:r>
          </a:p>
          <a:p>
            <a:endParaRPr lang="es-ES_tradnl" sz="4000" dirty="0" smtClean="0"/>
          </a:p>
          <a:p>
            <a:r>
              <a:rPr lang="es-ES_tradnl" sz="4000" dirty="0" smtClean="0"/>
              <a:t>Responsable de lo sacro (</a:t>
            </a:r>
            <a:r>
              <a:rPr lang="es-ES_tradnl" sz="4000" dirty="0" err="1" smtClean="0"/>
              <a:t>hierofonía</a:t>
            </a:r>
            <a:r>
              <a:rPr lang="es-ES_tradnl" sz="4000" dirty="0" smtClean="0"/>
              <a:t>): como culto, como sacramento, fundamentación ontológica del mundo. 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6843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/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4.- Comunidad dividida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855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dirty="0" smtClean="0"/>
          </a:p>
          <a:p>
            <a:r>
              <a:rPr lang="es-ES_tradnl" sz="3200" dirty="0" smtClean="0"/>
              <a:t>Miembros que abusaron.</a:t>
            </a:r>
          </a:p>
          <a:p>
            <a:r>
              <a:rPr lang="es-ES_tradnl" sz="3200" dirty="0" smtClean="0"/>
              <a:t>Miembros que lo facilitaron (cómplices).</a:t>
            </a:r>
          </a:p>
          <a:p>
            <a:r>
              <a:rPr lang="es-ES_tradnl" sz="3200" dirty="0" smtClean="0"/>
              <a:t>Miembros que callaron (encubrieron).</a:t>
            </a:r>
          </a:p>
          <a:p>
            <a:r>
              <a:rPr lang="es-ES_tradnl" sz="3200" dirty="0" smtClean="0"/>
              <a:t>Miembros que no quisieron ver (negligentes).</a:t>
            </a:r>
          </a:p>
          <a:p>
            <a:r>
              <a:rPr lang="es-ES_tradnl" sz="3200" dirty="0" smtClean="0"/>
              <a:t>Miembros que ”patalearon” y después se aislaron</a:t>
            </a:r>
            <a:r>
              <a:rPr lang="is-IS" sz="3200" dirty="0" smtClean="0"/>
              <a:t>…</a:t>
            </a:r>
            <a:endParaRPr lang="es-ES_tradnl" dirty="0"/>
          </a:p>
          <a:p>
            <a:endParaRPr lang="es-ES_tradnl" sz="3200" dirty="0" smtClean="0"/>
          </a:p>
          <a:p>
            <a:r>
              <a:rPr lang="es-ES_tradnl" sz="3200" dirty="0" smtClean="0"/>
              <a:t>Cuerpo fragmentado. ¿Qué “nosotros” tenemos hoy?</a:t>
            </a:r>
          </a:p>
        </p:txBody>
      </p:sp>
    </p:spTree>
    <p:extLst>
      <p:ext uri="{BB962C8B-B14F-4D97-AF65-F5344CB8AC3E}">
        <p14:creationId xmlns:p14="http://schemas.microsoft.com/office/powerpoint/2010/main" val="14878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Myriad Pro SemiCond" panose="020B0503030403020204" pitchFamily="34" charset="0"/>
              </a:rPr>
              <a:t>5.- ¿Corrupción?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7" name="Picture 2" descr="https://ci6.googleusercontent.com/proxy/8rFit8M864pkY5Eng6zgyr6bx0BYQo7dbcTxvxIhXGnuWXuF51RSy_Oo1t2QZDPMmHfm_e3v_UvAttcN-nAM7IeRzwV_ZFRR--hxAVOHZjzDZPeTxfl-AYCRpbHHmBMcVZoNWV1wV_s=s0-d-e1-ft#http://finisterrae.cl/images/la_universidad/imagen-corporativa/logo-para-fi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55" y="355005"/>
            <a:ext cx="1911927" cy="63730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/>
          </p:nvPr>
        </p:nvGraphicFramePr>
        <p:xfrm>
          <a:off x="583018" y="1756004"/>
          <a:ext cx="2695759" cy="97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/>
          </p:nvPr>
        </p:nvGraphicFramePr>
        <p:xfrm>
          <a:off x="630914" y="4738690"/>
          <a:ext cx="2647864" cy="799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4 Rectángul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3122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ES_tradnl" sz="3200" dirty="0" smtClean="0"/>
          </a:p>
          <a:p>
            <a:r>
              <a:rPr lang="es-ES_tradnl" sz="3200" dirty="0" smtClean="0"/>
              <a:t>Papa Francisco: pecadores sí, corruptos no. </a:t>
            </a:r>
          </a:p>
          <a:p>
            <a:endParaRPr lang="es-ES_tradnl" sz="3200" dirty="0"/>
          </a:p>
          <a:p>
            <a:r>
              <a:rPr lang="es-ES_tradnl" sz="3200" dirty="0" smtClean="0"/>
              <a:t>Corrupción = doble vida. </a:t>
            </a:r>
          </a:p>
          <a:p>
            <a:endParaRPr lang="es-ES_tradnl" sz="3200" dirty="0"/>
          </a:p>
          <a:p>
            <a:r>
              <a:rPr lang="es-ES_tradnl" sz="3200" dirty="0" smtClean="0"/>
              <a:t>Salir de la doble vida es difícil. </a:t>
            </a:r>
          </a:p>
          <a:p>
            <a:endParaRPr lang="es-ES_tradnl" sz="3200" dirty="0"/>
          </a:p>
          <a:p>
            <a:r>
              <a:rPr lang="es-ES_tradnl" sz="3200" dirty="0" smtClean="0"/>
              <a:t>“Corrupción espiritual”.</a:t>
            </a:r>
          </a:p>
          <a:p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8993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11888</TotalTime>
  <Words>853</Words>
  <Application>Microsoft Macintosh PowerPoint</Application>
  <PresentationFormat>Panorámica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Myriad Pro</vt:lpstr>
      <vt:lpstr>Myriad Pro SemiCond</vt:lpstr>
      <vt:lpstr>Office Theme</vt:lpstr>
      <vt:lpstr>Presentación de PowerPoint</vt:lpstr>
      <vt:lpstr> Complejidades: </vt:lpstr>
      <vt:lpstr>Magnitud= ¿crisis? ¡Crisis!</vt:lpstr>
      <vt:lpstr> 1.- Paternidad </vt:lpstr>
      <vt:lpstr> 2.- ¿Qué paternidad? </vt:lpstr>
      <vt:lpstr> 2.- ¿Qué paternidad? </vt:lpstr>
      <vt:lpstr> 3.- Sacerdote</vt:lpstr>
      <vt:lpstr> 4.- Comunidad dividida</vt:lpstr>
      <vt:lpstr>5.- ¿Corrupción?</vt:lpstr>
      <vt:lpstr>6.- Signos para salir de la doble vida</vt:lpstr>
      <vt:lpstr>6.- Iglesia ensimismada</vt:lpstr>
      <vt:lpstr>7.- Psicología de la elite</vt:lpstr>
      <vt:lpstr>8.- ¿Es suficiente cambiar obispos? NO</vt:lpstr>
      <vt:lpstr> </vt:lpstr>
      <vt:lpstr>Conversión -revitalización</vt:lpstr>
      <vt:lpstr>Revitalización es conversión</vt:lpstr>
      <vt:lpstr>Carta del Papa a los fieles</vt:lpstr>
      <vt:lpstr>Cultura del cuidado y protección.</vt:lpstr>
      <vt:lpstr>Cultura del cuidado y protección.</vt:lpstr>
      <vt:lpstr>Ustedes…</vt:lpstr>
      <vt:lpstr>Evangelio de San Juan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NUEVOS CRITERIOS DE  EVALUACIÓN EXTERNA</dc:title>
  <dc:creator>Mariana Vergara</dc:creator>
  <cp:lastModifiedBy>Ana María Yévenes Ramírez</cp:lastModifiedBy>
  <cp:revision>399</cp:revision>
  <dcterms:created xsi:type="dcterms:W3CDTF">2016-10-08T21:45:27Z</dcterms:created>
  <dcterms:modified xsi:type="dcterms:W3CDTF">2018-08-28T23:04:22Z</dcterms:modified>
</cp:coreProperties>
</file>